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4" r:id="rId3"/>
    <p:sldId id="266" r:id="rId4"/>
    <p:sldId id="269" r:id="rId5"/>
    <p:sldId id="258" r:id="rId6"/>
    <p:sldId id="270" r:id="rId7"/>
    <p:sldId id="271" r:id="rId8"/>
    <p:sldId id="259" r:id="rId9"/>
    <p:sldId id="272" r:id="rId10"/>
    <p:sldId id="27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73" d="100"/>
          <a:sy n="73"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37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78089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85907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98474"/>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0507" y="1480899"/>
            <a:ext cx="4985266" cy="5267801"/>
          </a:xfrm>
          <a:prstGeom prst="rect">
            <a:avLst/>
          </a:prstGeom>
        </p:spPr>
      </p:pic>
      <p:sp>
        <p:nvSpPr>
          <p:cNvPr id="6" name="Text 2"/>
          <p:cNvSpPr/>
          <p:nvPr/>
        </p:nvSpPr>
        <p:spPr>
          <a:xfrm>
            <a:off x="6188035" y="1145381"/>
            <a:ext cx="7740729" cy="3458051"/>
          </a:xfrm>
          <a:prstGeom prst="rect">
            <a:avLst/>
          </a:prstGeom>
          <a:noFill/>
          <a:ln/>
        </p:spPr>
        <p:txBody>
          <a:bodyPr wrap="square" rtlCol="0" anchor="t"/>
          <a:lstStyle/>
          <a:p>
            <a:pPr marL="0" indent="0">
              <a:lnSpc>
                <a:spcPts val="6808"/>
              </a:lnSpc>
              <a:buNone/>
            </a:pPr>
            <a:r>
              <a:rPr lang="en-US" sz="5446" b="1" dirty="0">
                <a:solidFill>
                  <a:srgbClr val="233939"/>
                </a:solidFill>
                <a:latin typeface="Syne" pitchFamily="34" charset="0"/>
                <a:ea typeface="Syne" pitchFamily="34" charset="-122"/>
                <a:cs typeface="Syne" pitchFamily="34" charset="-120"/>
              </a:rPr>
              <a:t>Thuật toán tham lam: Giải pháp hiệu quả cho các bài toán tối ưu</a:t>
            </a:r>
            <a:endParaRPr lang="en-US" sz="5446" dirty="0"/>
          </a:p>
        </p:txBody>
      </p:sp>
      <p:sp>
        <p:nvSpPr>
          <p:cNvPr id="7" name="Text 3"/>
          <p:cNvSpPr/>
          <p:nvPr/>
        </p:nvSpPr>
        <p:spPr>
          <a:xfrm>
            <a:off x="6188034" y="4014912"/>
            <a:ext cx="8191859" cy="3848928"/>
          </a:xfrm>
          <a:prstGeom prst="rect">
            <a:avLst/>
          </a:prstGeom>
          <a:noFill/>
          <a:ln/>
        </p:spPr>
        <p:txBody>
          <a:bodyPr wrap="square" rtlCol="0" anchor="t"/>
          <a:lstStyle/>
          <a:p>
            <a:pPr marL="0" indent="0">
              <a:spcBef>
                <a:spcPts val="100"/>
              </a:spcBef>
              <a:spcAft>
                <a:spcPts val="100"/>
              </a:spcAft>
              <a:buNone/>
            </a:pPr>
            <a:r>
              <a:rPr lang="en-US" sz="3200" dirty="0">
                <a:solidFill>
                  <a:srgbClr val="3B4E4E"/>
                </a:solidFill>
                <a:latin typeface="Overpass" pitchFamily="34" charset="0"/>
                <a:ea typeface="Overpass" pitchFamily="34" charset="-122"/>
                <a:cs typeface="Overpass" pitchFamily="34" charset="-120"/>
              </a:rPr>
              <a:t>Thuật toán tham lam là một phương pháp giải quyết bài toán bằng cách đưa ra lựa chọn tối ưu nhất tại mỗi bước, với hy vọng rằng các lựa chọn tối ưu cục bộ sẽ dẫn đến một giải pháp tối ưu toàn cục. Mặc dù không phải lúc nào cũng cho ra giải pháp tối ưu, nhưng thuật toán tham lam vẫn rất hiệu quả cho nhiều bài toán cụ thể, đặc biệt là những bài toán tối ưu hóa.</a:t>
            </a:r>
            <a:endParaRPr lang="en-US" sz="3200" dirty="0"/>
          </a:p>
        </p:txBody>
      </p:sp>
      <p:sp>
        <p:nvSpPr>
          <p:cNvPr id="8" name="Shape 4"/>
          <p:cNvSpPr/>
          <p:nvPr/>
        </p:nvSpPr>
        <p:spPr>
          <a:xfrm>
            <a:off x="6188035" y="6748343"/>
            <a:ext cx="320754" cy="320754"/>
          </a:xfrm>
          <a:prstGeom prst="roundRect">
            <a:avLst>
              <a:gd name="adj" fmla="val 28504978"/>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C32E9-F5C4-1E0F-D145-7402B0B21238}"/>
              </a:ext>
            </a:extLst>
          </p:cNvPr>
          <p:cNvPicPr>
            <a:picLocks noChangeAspect="1"/>
          </p:cNvPicPr>
          <p:nvPr/>
        </p:nvPicPr>
        <p:blipFill>
          <a:blip r:embed="rId2"/>
          <a:stretch>
            <a:fillRect/>
          </a:stretch>
        </p:blipFill>
        <p:spPr>
          <a:xfrm>
            <a:off x="2057399" y="363236"/>
            <a:ext cx="9636369" cy="7503127"/>
          </a:xfrm>
          <a:prstGeom prst="rect">
            <a:avLst/>
          </a:prstGeom>
        </p:spPr>
      </p:pic>
    </p:spTree>
    <p:extLst>
      <p:ext uri="{BB962C8B-B14F-4D97-AF65-F5344CB8AC3E}">
        <p14:creationId xmlns:p14="http://schemas.microsoft.com/office/powerpoint/2010/main" val="91684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28135" y="-9144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089763" y="369783"/>
            <a:ext cx="5881843" cy="687348"/>
          </a:xfrm>
          <a:prstGeom prst="rect">
            <a:avLst/>
          </a:prstGeom>
          <a:noFill/>
          <a:ln/>
        </p:spPr>
        <p:txBody>
          <a:bodyPr wrap="none" rtlCol="0" anchor="t"/>
          <a:lstStyle/>
          <a:p>
            <a:pPr marL="0" indent="0">
              <a:lnSpc>
                <a:spcPts val="5413"/>
              </a:lnSpc>
              <a:buNone/>
            </a:pPr>
            <a:r>
              <a:rPr lang="en-US" sz="4331" b="1" dirty="0" err="1">
                <a:solidFill>
                  <a:srgbClr val="233939"/>
                </a:solidFill>
                <a:latin typeface="Syne" pitchFamily="34" charset="0"/>
                <a:ea typeface="Syne" pitchFamily="34" charset="-122"/>
                <a:cs typeface="Syne" pitchFamily="34" charset="-120"/>
              </a:rPr>
              <a:t>Bài</a:t>
            </a:r>
            <a:r>
              <a:rPr lang="en-US" sz="4331" b="1" dirty="0">
                <a:solidFill>
                  <a:srgbClr val="233939"/>
                </a:solidFill>
                <a:latin typeface="Syne" pitchFamily="34" charset="0"/>
                <a:ea typeface="Syne" pitchFamily="34" charset="-122"/>
                <a:cs typeface="Syne" pitchFamily="34" charset="-120"/>
              </a:rPr>
              <a:t> 1.Bài toán </a:t>
            </a:r>
            <a:r>
              <a:rPr lang="en-US" sz="4331" b="1" dirty="0" err="1">
                <a:solidFill>
                  <a:srgbClr val="233939"/>
                </a:solidFill>
                <a:latin typeface="Syne" pitchFamily="34" charset="0"/>
                <a:ea typeface="Syne" pitchFamily="34" charset="-122"/>
                <a:cs typeface="Syne" pitchFamily="34" charset="-120"/>
              </a:rPr>
              <a:t>chọn</a:t>
            </a:r>
            <a:r>
              <a:rPr lang="en-US" sz="4331" b="1" dirty="0">
                <a:solidFill>
                  <a:srgbClr val="233939"/>
                </a:solidFill>
                <a:latin typeface="Syne" pitchFamily="34" charset="0"/>
                <a:ea typeface="Syne" pitchFamily="34" charset="-122"/>
                <a:cs typeface="Syne" pitchFamily="34" charset="-120"/>
              </a:rPr>
              <a:t> </a:t>
            </a:r>
            <a:r>
              <a:rPr lang="en-US" sz="4331" b="1" dirty="0" err="1">
                <a:solidFill>
                  <a:srgbClr val="233939"/>
                </a:solidFill>
                <a:latin typeface="Syne" pitchFamily="34" charset="0"/>
                <a:ea typeface="Syne" pitchFamily="34" charset="-122"/>
                <a:cs typeface="Syne" pitchFamily="34" charset="-120"/>
              </a:rPr>
              <a:t>thuật</a:t>
            </a:r>
            <a:r>
              <a:rPr lang="en-US" sz="4331" b="1" dirty="0">
                <a:solidFill>
                  <a:srgbClr val="233939"/>
                </a:solidFill>
                <a:latin typeface="Syne" pitchFamily="34" charset="0"/>
                <a:ea typeface="Syne" pitchFamily="34" charset="-122"/>
                <a:cs typeface="Syne" pitchFamily="34" charset="-120"/>
              </a:rPr>
              <a:t> </a:t>
            </a:r>
            <a:r>
              <a:rPr lang="en-US" sz="4331" b="1" dirty="0" err="1">
                <a:solidFill>
                  <a:srgbClr val="233939"/>
                </a:solidFill>
                <a:latin typeface="Syne" pitchFamily="34" charset="0"/>
                <a:ea typeface="Syne" pitchFamily="34" charset="-122"/>
                <a:cs typeface="Syne" pitchFamily="34" charset="-120"/>
              </a:rPr>
              <a:t>toán</a:t>
            </a:r>
            <a:endParaRPr lang="en-US" sz="4331" dirty="0"/>
          </a:p>
        </p:txBody>
      </p:sp>
      <p:sp>
        <p:nvSpPr>
          <p:cNvPr id="7" name="Shape 3"/>
          <p:cNvSpPr/>
          <p:nvPr/>
        </p:nvSpPr>
        <p:spPr>
          <a:xfrm>
            <a:off x="361268" y="1907084"/>
            <a:ext cx="30480" cy="5297924"/>
          </a:xfrm>
          <a:prstGeom prst="roundRect">
            <a:avLst>
              <a:gd name="adj" fmla="val 303147"/>
            </a:avLst>
          </a:prstGeom>
          <a:solidFill>
            <a:srgbClr val="C3D4CC"/>
          </a:solidFill>
          <a:ln/>
        </p:spPr>
      </p:sp>
      <p:sp>
        <p:nvSpPr>
          <p:cNvPr id="8" name="Shape 4"/>
          <p:cNvSpPr/>
          <p:nvPr/>
        </p:nvSpPr>
        <p:spPr>
          <a:xfrm>
            <a:off x="1093175" y="1974412"/>
            <a:ext cx="769977" cy="30480"/>
          </a:xfrm>
          <a:prstGeom prst="roundRect">
            <a:avLst>
              <a:gd name="adj" fmla="val 303147"/>
            </a:avLst>
          </a:prstGeom>
          <a:solidFill>
            <a:srgbClr val="C3D4CC"/>
          </a:solidFill>
          <a:ln/>
        </p:spPr>
      </p:sp>
      <p:sp>
        <p:nvSpPr>
          <p:cNvPr id="9" name="Shape 5"/>
          <p:cNvSpPr/>
          <p:nvPr/>
        </p:nvSpPr>
        <p:spPr>
          <a:xfrm>
            <a:off x="557007" y="1726941"/>
            <a:ext cx="494943" cy="494943"/>
          </a:xfrm>
          <a:prstGeom prst="roundRect">
            <a:avLst>
              <a:gd name="adj" fmla="val 18669"/>
            </a:avLst>
          </a:prstGeom>
          <a:solidFill>
            <a:srgbClr val="DDEEE6"/>
          </a:solidFill>
          <a:ln w="7620">
            <a:solidFill>
              <a:srgbClr val="C3D4CC"/>
            </a:solidFill>
            <a:prstDash val="solid"/>
          </a:ln>
        </p:spPr>
      </p:sp>
      <p:sp>
        <p:nvSpPr>
          <p:cNvPr id="10" name="Text 6"/>
          <p:cNvSpPr/>
          <p:nvPr/>
        </p:nvSpPr>
        <p:spPr>
          <a:xfrm>
            <a:off x="636930" y="1735217"/>
            <a:ext cx="311825" cy="343733"/>
          </a:xfrm>
          <a:prstGeom prst="rect">
            <a:avLst/>
          </a:prstGeom>
          <a:noFill/>
          <a:ln/>
        </p:spPr>
        <p:txBody>
          <a:bodyPr wrap="none" rtlCol="0" anchor="t"/>
          <a:lstStyle/>
          <a:p>
            <a:pPr marL="0" indent="0" algn="ctr">
              <a:lnSpc>
                <a:spcPts val="2598"/>
              </a:lnSpc>
              <a:buNone/>
            </a:pPr>
            <a:r>
              <a:rPr lang="en-US" sz="2598" b="1" dirty="0">
                <a:solidFill>
                  <a:srgbClr val="3B4E4E"/>
                </a:solidFill>
                <a:latin typeface="Syne" pitchFamily="34" charset="0"/>
                <a:ea typeface="Syne" pitchFamily="34" charset="-122"/>
                <a:cs typeface="Syne" pitchFamily="34" charset="-120"/>
              </a:rPr>
              <a:t>1</a:t>
            </a:r>
            <a:endParaRPr lang="en-US" sz="2598" dirty="0"/>
          </a:p>
        </p:txBody>
      </p:sp>
      <p:sp>
        <p:nvSpPr>
          <p:cNvPr id="11" name="Text 7"/>
          <p:cNvSpPr/>
          <p:nvPr/>
        </p:nvSpPr>
        <p:spPr>
          <a:xfrm>
            <a:off x="1935038" y="1802545"/>
            <a:ext cx="2749987" cy="343733"/>
          </a:xfrm>
          <a:prstGeom prst="rect">
            <a:avLst/>
          </a:prstGeom>
          <a:noFill/>
          <a:ln/>
        </p:spPr>
        <p:txBody>
          <a:bodyPr wrap="none" rtlCol="0" anchor="t"/>
          <a:lstStyle/>
          <a:p>
            <a:pPr marL="0" indent="0" algn="l">
              <a:lnSpc>
                <a:spcPts val="2707"/>
              </a:lnSpc>
              <a:buNone/>
            </a:pPr>
            <a:r>
              <a:rPr lang="en-US" sz="2165" b="1" dirty="0">
                <a:solidFill>
                  <a:srgbClr val="3B4E4E"/>
                </a:solidFill>
                <a:latin typeface="Syne" pitchFamily="34" charset="0"/>
                <a:ea typeface="Syne" pitchFamily="34" charset="-122"/>
                <a:cs typeface="Syne" pitchFamily="34" charset="-120"/>
              </a:rPr>
              <a:t>Mục tiêu</a:t>
            </a:r>
            <a:endParaRPr lang="en-US" sz="2165" dirty="0"/>
          </a:p>
        </p:txBody>
      </p:sp>
      <p:sp>
        <p:nvSpPr>
          <p:cNvPr id="12" name="Text 8"/>
          <p:cNvSpPr/>
          <p:nvPr/>
        </p:nvSpPr>
        <p:spPr>
          <a:xfrm>
            <a:off x="416302" y="2291359"/>
            <a:ext cx="4268723" cy="703898"/>
          </a:xfrm>
          <a:prstGeom prst="rect">
            <a:avLst/>
          </a:prstGeom>
          <a:noFill/>
          <a:ln/>
        </p:spPr>
        <p:txBody>
          <a:bodyPr wrap="square" rtlCol="0" anchor="t"/>
          <a:lstStyle/>
          <a:p>
            <a:pPr marL="0" indent="0" algn="l">
              <a:lnSpc>
                <a:spcPts val="2772"/>
              </a:lnSpc>
              <a:buNone/>
            </a:pPr>
            <a:r>
              <a:rPr lang="en-US" sz="1732" dirty="0" err="1">
                <a:solidFill>
                  <a:srgbClr val="3B4E4E"/>
                </a:solidFill>
                <a:latin typeface="Overpass" pitchFamily="34" charset="0"/>
                <a:ea typeface="Overpass" pitchFamily="34" charset="-122"/>
                <a:cs typeface="Overpass" pitchFamily="34" charset="-120"/>
              </a:rPr>
              <a:t>Học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được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nhiều</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thuật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toán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nhất</a:t>
            </a:r>
            <a:endParaRPr lang="en-US" sz="1732" dirty="0"/>
          </a:p>
        </p:txBody>
      </p:sp>
      <p:sp>
        <p:nvSpPr>
          <p:cNvPr id="13" name="Shape 9"/>
          <p:cNvSpPr/>
          <p:nvPr/>
        </p:nvSpPr>
        <p:spPr>
          <a:xfrm>
            <a:off x="724569" y="4118600"/>
            <a:ext cx="769977" cy="30480"/>
          </a:xfrm>
          <a:prstGeom prst="roundRect">
            <a:avLst>
              <a:gd name="adj" fmla="val 303147"/>
            </a:avLst>
          </a:prstGeom>
          <a:solidFill>
            <a:srgbClr val="C3D4CC"/>
          </a:solidFill>
          <a:ln/>
        </p:spPr>
      </p:sp>
      <p:sp>
        <p:nvSpPr>
          <p:cNvPr id="14" name="Shape 10"/>
          <p:cNvSpPr/>
          <p:nvPr/>
        </p:nvSpPr>
        <p:spPr>
          <a:xfrm>
            <a:off x="168830" y="3867328"/>
            <a:ext cx="494943" cy="494943"/>
          </a:xfrm>
          <a:prstGeom prst="roundRect">
            <a:avLst>
              <a:gd name="adj" fmla="val 18669"/>
            </a:avLst>
          </a:prstGeom>
          <a:solidFill>
            <a:srgbClr val="DDEEE6"/>
          </a:solidFill>
          <a:ln w="7620">
            <a:solidFill>
              <a:srgbClr val="C3D4CC"/>
            </a:solidFill>
            <a:prstDash val="solid"/>
          </a:ln>
        </p:spPr>
      </p:sp>
      <p:sp>
        <p:nvSpPr>
          <p:cNvPr id="15" name="Text 11"/>
          <p:cNvSpPr/>
          <p:nvPr/>
        </p:nvSpPr>
        <p:spPr>
          <a:xfrm>
            <a:off x="313312" y="3928064"/>
            <a:ext cx="205978" cy="330041"/>
          </a:xfrm>
          <a:prstGeom prst="rect">
            <a:avLst/>
          </a:prstGeom>
          <a:noFill/>
          <a:ln/>
        </p:spPr>
        <p:txBody>
          <a:bodyPr wrap="none" rtlCol="0" anchor="t"/>
          <a:lstStyle/>
          <a:p>
            <a:pPr marL="0" indent="0" algn="ctr">
              <a:lnSpc>
                <a:spcPts val="2598"/>
              </a:lnSpc>
              <a:buNone/>
            </a:pPr>
            <a:r>
              <a:rPr lang="en-US" sz="2598" b="1" dirty="0">
                <a:solidFill>
                  <a:srgbClr val="3B4E4E"/>
                </a:solidFill>
                <a:latin typeface="Syne" pitchFamily="34" charset="0"/>
                <a:ea typeface="Syne" pitchFamily="34" charset="-122"/>
                <a:cs typeface="Syne" pitchFamily="34" charset="-120"/>
              </a:rPr>
              <a:t>2</a:t>
            </a:r>
            <a:endParaRPr lang="en-US" sz="2598" dirty="0"/>
          </a:p>
        </p:txBody>
      </p:sp>
      <p:sp>
        <p:nvSpPr>
          <p:cNvPr id="16" name="Text 12"/>
          <p:cNvSpPr/>
          <p:nvPr/>
        </p:nvSpPr>
        <p:spPr>
          <a:xfrm>
            <a:off x="1564080" y="3914372"/>
            <a:ext cx="2749987" cy="343733"/>
          </a:xfrm>
          <a:prstGeom prst="rect">
            <a:avLst/>
          </a:prstGeom>
          <a:noFill/>
          <a:ln/>
        </p:spPr>
        <p:txBody>
          <a:bodyPr wrap="none" rtlCol="0" anchor="t"/>
          <a:lstStyle/>
          <a:p>
            <a:pPr marL="0" indent="0" algn="l">
              <a:lnSpc>
                <a:spcPts val="2707"/>
              </a:lnSpc>
              <a:buNone/>
            </a:pPr>
            <a:r>
              <a:rPr lang="en-US" sz="2165" b="1" dirty="0">
                <a:solidFill>
                  <a:srgbClr val="3B4E4E"/>
                </a:solidFill>
                <a:latin typeface="Syne" pitchFamily="34" charset="0"/>
                <a:ea typeface="Syne" pitchFamily="34" charset="-122"/>
                <a:cs typeface="Syne" pitchFamily="34" charset="-120"/>
              </a:rPr>
              <a:t>Cách giải</a:t>
            </a:r>
            <a:endParaRPr lang="en-US" sz="2165" dirty="0"/>
          </a:p>
        </p:txBody>
      </p:sp>
      <p:sp>
        <p:nvSpPr>
          <p:cNvPr id="17" name="Text 13"/>
          <p:cNvSpPr/>
          <p:nvPr/>
        </p:nvSpPr>
        <p:spPr>
          <a:xfrm>
            <a:off x="522089" y="4397278"/>
            <a:ext cx="4432083" cy="703898"/>
          </a:xfrm>
          <a:prstGeom prst="rect">
            <a:avLst/>
          </a:prstGeom>
          <a:noFill/>
          <a:ln/>
        </p:spPr>
        <p:txBody>
          <a:bodyPr wrap="square" rtlCol="0" anchor="t"/>
          <a:lstStyle/>
          <a:p>
            <a:pPr marL="0" indent="0" algn="l">
              <a:lnSpc>
                <a:spcPts val="2772"/>
              </a:lnSpc>
              <a:buNone/>
            </a:pPr>
            <a:r>
              <a:rPr lang="en-US" sz="1732" dirty="0">
                <a:solidFill>
                  <a:srgbClr val="3B4E4E"/>
                </a:solidFill>
                <a:latin typeface="Overpass" pitchFamily="34" charset="0"/>
                <a:ea typeface="Overpass" pitchFamily="34" charset="-122"/>
                <a:cs typeface="Overpass" pitchFamily="34" charset="-120"/>
              </a:rPr>
              <a:t>Sử dụng thuật toán tham lam, </a:t>
            </a:r>
            <a:r>
              <a:rPr lang="en-US" sz="1732" dirty="0" err="1">
                <a:solidFill>
                  <a:srgbClr val="3B4E4E"/>
                </a:solidFill>
                <a:latin typeface="Overpass" pitchFamily="34" charset="0"/>
                <a:ea typeface="Overpass" pitchFamily="34" charset="-122"/>
                <a:cs typeface="Overpass" pitchFamily="34" charset="-120"/>
              </a:rPr>
              <a:t>chọn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thuật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toán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có</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thời</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gian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học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ít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nhất</a:t>
            </a:r>
            <a:endParaRPr lang="en-US" sz="1732" dirty="0"/>
          </a:p>
        </p:txBody>
      </p:sp>
      <p:sp>
        <p:nvSpPr>
          <p:cNvPr id="18" name="Shape 14"/>
          <p:cNvSpPr/>
          <p:nvPr/>
        </p:nvSpPr>
        <p:spPr>
          <a:xfrm>
            <a:off x="557007" y="6089212"/>
            <a:ext cx="769977" cy="174646"/>
          </a:xfrm>
          <a:prstGeom prst="roundRect">
            <a:avLst>
              <a:gd name="adj" fmla="val 303147"/>
            </a:avLst>
          </a:prstGeom>
          <a:solidFill>
            <a:srgbClr val="C3D4CC"/>
          </a:solidFill>
          <a:ln/>
        </p:spPr>
      </p:sp>
      <p:sp>
        <p:nvSpPr>
          <p:cNvPr id="19" name="Shape 15"/>
          <p:cNvSpPr/>
          <p:nvPr/>
        </p:nvSpPr>
        <p:spPr>
          <a:xfrm>
            <a:off x="168829" y="5932330"/>
            <a:ext cx="494943" cy="494943"/>
          </a:xfrm>
          <a:prstGeom prst="roundRect">
            <a:avLst>
              <a:gd name="adj" fmla="val 18669"/>
            </a:avLst>
          </a:prstGeom>
          <a:solidFill>
            <a:srgbClr val="DDEEE6"/>
          </a:solidFill>
          <a:ln w="7620">
            <a:solidFill>
              <a:srgbClr val="C3D4CC"/>
            </a:solidFill>
            <a:prstDash val="solid"/>
          </a:ln>
        </p:spPr>
      </p:sp>
      <p:sp>
        <p:nvSpPr>
          <p:cNvPr id="20" name="Text 16"/>
          <p:cNvSpPr/>
          <p:nvPr/>
        </p:nvSpPr>
        <p:spPr>
          <a:xfrm>
            <a:off x="328561" y="6014780"/>
            <a:ext cx="211574" cy="330041"/>
          </a:xfrm>
          <a:prstGeom prst="rect">
            <a:avLst/>
          </a:prstGeom>
          <a:noFill/>
          <a:ln/>
        </p:spPr>
        <p:txBody>
          <a:bodyPr wrap="none" rtlCol="0" anchor="t"/>
          <a:lstStyle/>
          <a:p>
            <a:pPr marL="0" indent="0" algn="ctr">
              <a:lnSpc>
                <a:spcPts val="2598"/>
              </a:lnSpc>
              <a:buNone/>
            </a:pPr>
            <a:r>
              <a:rPr lang="en-US" sz="2598" b="1" dirty="0">
                <a:solidFill>
                  <a:srgbClr val="3B4E4E"/>
                </a:solidFill>
                <a:latin typeface="Syne" pitchFamily="34" charset="0"/>
                <a:ea typeface="Syne" pitchFamily="34" charset="-122"/>
                <a:cs typeface="Syne" pitchFamily="34" charset="-120"/>
              </a:rPr>
              <a:t>3</a:t>
            </a:r>
            <a:endParaRPr lang="en-US" sz="2598" dirty="0"/>
          </a:p>
        </p:txBody>
      </p:sp>
      <p:sp>
        <p:nvSpPr>
          <p:cNvPr id="21" name="Text 17"/>
          <p:cNvSpPr/>
          <p:nvPr/>
        </p:nvSpPr>
        <p:spPr>
          <a:xfrm>
            <a:off x="1267690" y="6014780"/>
            <a:ext cx="2749987" cy="343733"/>
          </a:xfrm>
          <a:prstGeom prst="rect">
            <a:avLst/>
          </a:prstGeom>
          <a:noFill/>
          <a:ln/>
        </p:spPr>
        <p:txBody>
          <a:bodyPr wrap="none" rtlCol="0" anchor="t"/>
          <a:lstStyle/>
          <a:p>
            <a:pPr marL="0" indent="0" algn="l">
              <a:lnSpc>
                <a:spcPts val="2707"/>
              </a:lnSpc>
              <a:buNone/>
            </a:pPr>
            <a:r>
              <a:rPr lang="en-US" sz="2165" b="1" dirty="0">
                <a:solidFill>
                  <a:srgbClr val="3B4E4E"/>
                </a:solidFill>
                <a:latin typeface="Syne" pitchFamily="34" charset="0"/>
                <a:ea typeface="Syne" pitchFamily="34" charset="-122"/>
                <a:cs typeface="Syne" pitchFamily="34" charset="-120"/>
              </a:rPr>
              <a:t>Ưu điểm</a:t>
            </a:r>
            <a:endParaRPr lang="en-US" sz="2165" dirty="0"/>
          </a:p>
        </p:txBody>
      </p:sp>
      <p:sp>
        <p:nvSpPr>
          <p:cNvPr id="22" name="Text 18"/>
          <p:cNvSpPr/>
          <p:nvPr/>
        </p:nvSpPr>
        <p:spPr>
          <a:xfrm>
            <a:off x="519290" y="6464191"/>
            <a:ext cx="3982855" cy="703898"/>
          </a:xfrm>
          <a:prstGeom prst="rect">
            <a:avLst/>
          </a:prstGeom>
          <a:noFill/>
          <a:ln/>
        </p:spPr>
        <p:txBody>
          <a:bodyPr wrap="square" rtlCol="0" anchor="t"/>
          <a:lstStyle/>
          <a:p>
            <a:pPr marL="0" indent="0" algn="l">
              <a:lnSpc>
                <a:spcPts val="2772"/>
              </a:lnSpc>
              <a:buNone/>
            </a:pPr>
            <a:r>
              <a:rPr lang="en-US" sz="1732" dirty="0">
                <a:solidFill>
                  <a:srgbClr val="3B4E4E"/>
                </a:solidFill>
                <a:latin typeface="Overpass" pitchFamily="34" charset="0"/>
                <a:ea typeface="Overpass" pitchFamily="34" charset="-122"/>
                <a:cs typeface="Overpass" pitchFamily="34" charset="-120"/>
              </a:rPr>
              <a:t>Thuật toán tham lam rất hiệu quả nếu </a:t>
            </a:r>
            <a:r>
              <a:rPr lang="en-US" sz="1732" dirty="0" err="1">
                <a:solidFill>
                  <a:srgbClr val="3B4E4E"/>
                </a:solidFill>
                <a:latin typeface="Overpass" pitchFamily="34" charset="0"/>
                <a:ea typeface="Overpass" pitchFamily="34" charset="-122"/>
                <a:cs typeface="Overpass" pitchFamily="34" charset="-120"/>
              </a:rPr>
              <a:t>các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thời</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gian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học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thuật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toán</a:t>
            </a:r>
            <a:r>
              <a:rPr lang="en-US" sz="1732" dirty="0">
                <a:solidFill>
                  <a:srgbClr val="3B4E4E"/>
                </a:solidFill>
                <a:latin typeface="Overpass" pitchFamily="34" charset="0"/>
                <a:ea typeface="Overpass" pitchFamily="34" charset="-122"/>
                <a:cs typeface="Overpass" pitchFamily="34" charset="-120"/>
              </a:rPr>
              <a:t> có giá trị khác nhau và thỏa mãn điều kiện tham lam.</a:t>
            </a:r>
            <a:endParaRPr lang="en-US" sz="1732" dirty="0"/>
          </a:p>
        </p:txBody>
      </p:sp>
      <p:pic>
        <p:nvPicPr>
          <p:cNvPr id="23"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5" name="Picture 4">
            <a:extLst>
              <a:ext uri="{FF2B5EF4-FFF2-40B4-BE49-F238E27FC236}">
                <a16:creationId xmlns:a16="http://schemas.microsoft.com/office/drawing/2014/main" id="{CA0666C0-B355-C26D-727A-60EE552EA900}"/>
              </a:ext>
            </a:extLst>
          </p:cNvPr>
          <p:cNvPicPr>
            <a:picLocks noChangeAspect="1"/>
          </p:cNvPicPr>
          <p:nvPr/>
        </p:nvPicPr>
        <p:blipFill>
          <a:blip r:embed="rId6"/>
          <a:stretch>
            <a:fillRect/>
          </a:stretch>
        </p:blipFill>
        <p:spPr>
          <a:xfrm>
            <a:off x="5819533" y="1329790"/>
            <a:ext cx="8607091" cy="6168290"/>
          </a:xfrm>
          <a:prstGeom prst="rect">
            <a:avLst/>
          </a:prstGeom>
        </p:spPr>
      </p:pic>
    </p:spTree>
    <p:extLst>
      <p:ext uri="{BB962C8B-B14F-4D97-AF65-F5344CB8AC3E}">
        <p14:creationId xmlns:p14="http://schemas.microsoft.com/office/powerpoint/2010/main" val="2541668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28135" y="-9144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089763" y="369783"/>
            <a:ext cx="5881843" cy="687348"/>
          </a:xfrm>
          <a:prstGeom prst="rect">
            <a:avLst/>
          </a:prstGeom>
          <a:noFill/>
          <a:ln/>
        </p:spPr>
        <p:txBody>
          <a:bodyPr wrap="none" rtlCol="0" anchor="t"/>
          <a:lstStyle/>
          <a:p>
            <a:pPr marL="0" indent="0">
              <a:lnSpc>
                <a:spcPts val="5413"/>
              </a:lnSpc>
              <a:buNone/>
            </a:pPr>
            <a:r>
              <a:rPr lang="en-US" sz="4331" b="1" dirty="0" err="1">
                <a:solidFill>
                  <a:srgbClr val="233939"/>
                </a:solidFill>
                <a:latin typeface="Syne" pitchFamily="34" charset="0"/>
                <a:ea typeface="Syne" pitchFamily="34" charset="-122"/>
                <a:cs typeface="Syne" pitchFamily="34" charset="-120"/>
              </a:rPr>
              <a:t>Bài</a:t>
            </a:r>
            <a:r>
              <a:rPr lang="en-US" sz="4331" b="1" dirty="0">
                <a:solidFill>
                  <a:srgbClr val="233939"/>
                </a:solidFill>
                <a:latin typeface="Syne" pitchFamily="34" charset="0"/>
                <a:ea typeface="Syne" pitchFamily="34" charset="-122"/>
                <a:cs typeface="Syne" pitchFamily="34" charset="-120"/>
              </a:rPr>
              <a:t> 2.Bài toán </a:t>
            </a:r>
            <a:r>
              <a:rPr lang="en-US" sz="4331" b="1" dirty="0" err="1">
                <a:solidFill>
                  <a:srgbClr val="233939"/>
                </a:solidFill>
                <a:latin typeface="Syne" pitchFamily="34" charset="0"/>
                <a:ea typeface="Syne" pitchFamily="34" charset="-122"/>
                <a:cs typeface="Syne" pitchFamily="34" charset="-120"/>
              </a:rPr>
              <a:t>chọn</a:t>
            </a:r>
            <a:r>
              <a:rPr lang="en-US" sz="4331" b="1" dirty="0">
                <a:solidFill>
                  <a:srgbClr val="233939"/>
                </a:solidFill>
                <a:latin typeface="Syne" pitchFamily="34" charset="0"/>
                <a:ea typeface="Syne" pitchFamily="34" charset="-122"/>
                <a:cs typeface="Syne" pitchFamily="34" charset="-120"/>
              </a:rPr>
              <a:t> </a:t>
            </a:r>
            <a:r>
              <a:rPr lang="en-US" sz="4331" b="1" dirty="0" err="1">
                <a:solidFill>
                  <a:srgbClr val="233939"/>
                </a:solidFill>
                <a:latin typeface="Syne" pitchFamily="34" charset="0"/>
                <a:ea typeface="Syne" pitchFamily="34" charset="-122"/>
                <a:cs typeface="Syne" pitchFamily="34" charset="-120"/>
              </a:rPr>
              <a:t>sự</a:t>
            </a:r>
            <a:r>
              <a:rPr lang="en-US" sz="4331" b="1" dirty="0">
                <a:solidFill>
                  <a:srgbClr val="233939"/>
                </a:solidFill>
                <a:latin typeface="Syne" pitchFamily="34" charset="0"/>
                <a:ea typeface="Syne" pitchFamily="34" charset="-122"/>
                <a:cs typeface="Syne" pitchFamily="34" charset="-120"/>
              </a:rPr>
              <a:t> </a:t>
            </a:r>
            <a:r>
              <a:rPr lang="en-US" sz="4331" b="1" dirty="0" err="1">
                <a:solidFill>
                  <a:srgbClr val="233939"/>
                </a:solidFill>
                <a:latin typeface="Syne" pitchFamily="34" charset="0"/>
                <a:ea typeface="Syne" pitchFamily="34" charset="-122"/>
                <a:cs typeface="Syne" pitchFamily="34" charset="-120"/>
              </a:rPr>
              <a:t>kiện</a:t>
            </a:r>
            <a:endParaRPr lang="en-US" sz="4331" dirty="0"/>
          </a:p>
        </p:txBody>
      </p:sp>
      <p:sp>
        <p:nvSpPr>
          <p:cNvPr id="7" name="Shape 3"/>
          <p:cNvSpPr/>
          <p:nvPr/>
        </p:nvSpPr>
        <p:spPr>
          <a:xfrm flipH="1">
            <a:off x="315549" y="1907084"/>
            <a:ext cx="45719" cy="3632070"/>
          </a:xfrm>
          <a:prstGeom prst="roundRect">
            <a:avLst>
              <a:gd name="adj" fmla="val 303147"/>
            </a:avLst>
          </a:prstGeom>
          <a:solidFill>
            <a:srgbClr val="C3D4CC"/>
          </a:solidFill>
          <a:ln/>
        </p:spPr>
      </p:sp>
      <p:sp>
        <p:nvSpPr>
          <p:cNvPr id="8" name="Shape 4"/>
          <p:cNvSpPr/>
          <p:nvPr/>
        </p:nvSpPr>
        <p:spPr>
          <a:xfrm>
            <a:off x="1093175" y="1974412"/>
            <a:ext cx="769977" cy="30480"/>
          </a:xfrm>
          <a:prstGeom prst="roundRect">
            <a:avLst>
              <a:gd name="adj" fmla="val 303147"/>
            </a:avLst>
          </a:prstGeom>
          <a:solidFill>
            <a:srgbClr val="C3D4CC"/>
          </a:solidFill>
          <a:ln/>
        </p:spPr>
      </p:sp>
      <p:sp>
        <p:nvSpPr>
          <p:cNvPr id="9" name="Shape 5"/>
          <p:cNvSpPr/>
          <p:nvPr/>
        </p:nvSpPr>
        <p:spPr>
          <a:xfrm>
            <a:off x="557007" y="1726941"/>
            <a:ext cx="494943" cy="494943"/>
          </a:xfrm>
          <a:prstGeom prst="roundRect">
            <a:avLst>
              <a:gd name="adj" fmla="val 18669"/>
            </a:avLst>
          </a:prstGeom>
          <a:solidFill>
            <a:srgbClr val="DDEEE6"/>
          </a:solidFill>
          <a:ln w="7620">
            <a:solidFill>
              <a:srgbClr val="C3D4CC"/>
            </a:solidFill>
            <a:prstDash val="solid"/>
          </a:ln>
        </p:spPr>
      </p:sp>
      <p:sp>
        <p:nvSpPr>
          <p:cNvPr id="10" name="Text 6"/>
          <p:cNvSpPr/>
          <p:nvPr/>
        </p:nvSpPr>
        <p:spPr>
          <a:xfrm>
            <a:off x="636930" y="1735217"/>
            <a:ext cx="311825" cy="343733"/>
          </a:xfrm>
          <a:prstGeom prst="rect">
            <a:avLst/>
          </a:prstGeom>
          <a:noFill/>
          <a:ln/>
        </p:spPr>
        <p:txBody>
          <a:bodyPr wrap="none" rtlCol="0" anchor="t"/>
          <a:lstStyle/>
          <a:p>
            <a:pPr marL="0" indent="0" algn="ctr">
              <a:lnSpc>
                <a:spcPts val="2598"/>
              </a:lnSpc>
              <a:buNone/>
            </a:pPr>
            <a:r>
              <a:rPr lang="en-US" sz="2598" b="1" dirty="0">
                <a:solidFill>
                  <a:srgbClr val="3B4E4E"/>
                </a:solidFill>
                <a:latin typeface="Syne" pitchFamily="34" charset="0"/>
                <a:ea typeface="Syne" pitchFamily="34" charset="-122"/>
                <a:cs typeface="Syne" pitchFamily="34" charset="-120"/>
              </a:rPr>
              <a:t>1</a:t>
            </a:r>
            <a:endParaRPr lang="en-US" sz="2598" dirty="0"/>
          </a:p>
        </p:txBody>
      </p:sp>
      <p:sp>
        <p:nvSpPr>
          <p:cNvPr id="11" name="Text 7"/>
          <p:cNvSpPr/>
          <p:nvPr/>
        </p:nvSpPr>
        <p:spPr>
          <a:xfrm>
            <a:off x="1935038" y="1802545"/>
            <a:ext cx="2749987" cy="343733"/>
          </a:xfrm>
          <a:prstGeom prst="rect">
            <a:avLst/>
          </a:prstGeom>
          <a:noFill/>
          <a:ln/>
        </p:spPr>
        <p:txBody>
          <a:bodyPr wrap="none" rtlCol="0" anchor="t"/>
          <a:lstStyle/>
          <a:p>
            <a:pPr marL="0" indent="0" algn="l">
              <a:lnSpc>
                <a:spcPts val="2707"/>
              </a:lnSpc>
              <a:buNone/>
            </a:pPr>
            <a:r>
              <a:rPr lang="en-US" sz="2165" b="1" dirty="0">
                <a:solidFill>
                  <a:srgbClr val="3B4E4E"/>
                </a:solidFill>
                <a:latin typeface="Syne" pitchFamily="34" charset="0"/>
                <a:ea typeface="Syne" pitchFamily="34" charset="-122"/>
                <a:cs typeface="Syne" pitchFamily="34" charset="-120"/>
              </a:rPr>
              <a:t>Mục tiêu</a:t>
            </a:r>
            <a:endParaRPr lang="en-US" sz="2165" dirty="0"/>
          </a:p>
        </p:txBody>
      </p:sp>
      <p:sp>
        <p:nvSpPr>
          <p:cNvPr id="12" name="Text 8"/>
          <p:cNvSpPr/>
          <p:nvPr/>
        </p:nvSpPr>
        <p:spPr>
          <a:xfrm>
            <a:off x="416302" y="2291359"/>
            <a:ext cx="4268723" cy="703898"/>
          </a:xfrm>
          <a:prstGeom prst="rect">
            <a:avLst/>
          </a:prstGeom>
          <a:noFill/>
          <a:ln/>
        </p:spPr>
        <p:txBody>
          <a:bodyPr wrap="square" rtlCol="0" anchor="t"/>
          <a:lstStyle/>
          <a:p>
            <a:pPr marL="0" indent="0" algn="l">
              <a:lnSpc>
                <a:spcPts val="2772"/>
              </a:lnSpc>
              <a:buNone/>
            </a:pPr>
            <a:r>
              <a:rPr lang="en-US" sz="1732" dirty="0" err="1">
                <a:solidFill>
                  <a:srgbClr val="3B4E4E"/>
                </a:solidFill>
                <a:latin typeface="Overpass" pitchFamily="34" charset="0"/>
                <a:ea typeface="Overpass" pitchFamily="34" charset="-122"/>
                <a:cs typeface="Overpass" pitchFamily="34" charset="-120"/>
              </a:rPr>
              <a:t>Học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được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nhiều</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thuật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toán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nhất</a:t>
            </a:r>
            <a:endParaRPr lang="en-US" sz="1732" dirty="0"/>
          </a:p>
        </p:txBody>
      </p:sp>
      <p:sp>
        <p:nvSpPr>
          <p:cNvPr id="13" name="Shape 9"/>
          <p:cNvSpPr/>
          <p:nvPr/>
        </p:nvSpPr>
        <p:spPr>
          <a:xfrm>
            <a:off x="724569" y="4118600"/>
            <a:ext cx="769977" cy="30480"/>
          </a:xfrm>
          <a:prstGeom prst="roundRect">
            <a:avLst>
              <a:gd name="adj" fmla="val 303147"/>
            </a:avLst>
          </a:prstGeom>
          <a:solidFill>
            <a:srgbClr val="C3D4CC"/>
          </a:solidFill>
          <a:ln/>
        </p:spPr>
      </p:sp>
      <p:sp>
        <p:nvSpPr>
          <p:cNvPr id="14" name="Shape 10"/>
          <p:cNvSpPr/>
          <p:nvPr/>
        </p:nvSpPr>
        <p:spPr>
          <a:xfrm>
            <a:off x="168830" y="3867328"/>
            <a:ext cx="494943" cy="494943"/>
          </a:xfrm>
          <a:prstGeom prst="roundRect">
            <a:avLst>
              <a:gd name="adj" fmla="val 18669"/>
            </a:avLst>
          </a:prstGeom>
          <a:solidFill>
            <a:srgbClr val="DDEEE6"/>
          </a:solidFill>
          <a:ln w="7620">
            <a:solidFill>
              <a:srgbClr val="C3D4CC"/>
            </a:solidFill>
            <a:prstDash val="solid"/>
          </a:ln>
        </p:spPr>
      </p:sp>
      <p:sp>
        <p:nvSpPr>
          <p:cNvPr id="15" name="Text 11"/>
          <p:cNvSpPr/>
          <p:nvPr/>
        </p:nvSpPr>
        <p:spPr>
          <a:xfrm>
            <a:off x="313312" y="3928064"/>
            <a:ext cx="205978" cy="330041"/>
          </a:xfrm>
          <a:prstGeom prst="rect">
            <a:avLst/>
          </a:prstGeom>
          <a:noFill/>
          <a:ln/>
        </p:spPr>
        <p:txBody>
          <a:bodyPr wrap="none" rtlCol="0" anchor="t"/>
          <a:lstStyle/>
          <a:p>
            <a:pPr marL="0" indent="0" algn="ctr">
              <a:lnSpc>
                <a:spcPts val="2598"/>
              </a:lnSpc>
              <a:buNone/>
            </a:pPr>
            <a:r>
              <a:rPr lang="en-US" sz="2598" b="1" dirty="0">
                <a:solidFill>
                  <a:srgbClr val="3B4E4E"/>
                </a:solidFill>
                <a:latin typeface="Syne" pitchFamily="34" charset="0"/>
                <a:ea typeface="Syne" pitchFamily="34" charset="-122"/>
                <a:cs typeface="Syne" pitchFamily="34" charset="-120"/>
              </a:rPr>
              <a:t>2</a:t>
            </a:r>
            <a:endParaRPr lang="en-US" sz="2598" dirty="0"/>
          </a:p>
        </p:txBody>
      </p:sp>
      <p:sp>
        <p:nvSpPr>
          <p:cNvPr id="16" name="Text 12"/>
          <p:cNvSpPr/>
          <p:nvPr/>
        </p:nvSpPr>
        <p:spPr>
          <a:xfrm>
            <a:off x="1564080" y="3914372"/>
            <a:ext cx="2749987" cy="343733"/>
          </a:xfrm>
          <a:prstGeom prst="rect">
            <a:avLst/>
          </a:prstGeom>
          <a:noFill/>
          <a:ln/>
        </p:spPr>
        <p:txBody>
          <a:bodyPr wrap="none" rtlCol="0" anchor="t"/>
          <a:lstStyle/>
          <a:p>
            <a:pPr marL="0" indent="0" algn="l">
              <a:lnSpc>
                <a:spcPts val="2707"/>
              </a:lnSpc>
              <a:buNone/>
            </a:pPr>
            <a:r>
              <a:rPr lang="en-US" sz="2165" b="1" dirty="0">
                <a:solidFill>
                  <a:srgbClr val="3B4E4E"/>
                </a:solidFill>
                <a:latin typeface="Syne" pitchFamily="34" charset="0"/>
                <a:ea typeface="Syne" pitchFamily="34" charset="-122"/>
                <a:cs typeface="Syne" pitchFamily="34" charset="-120"/>
              </a:rPr>
              <a:t>Cách giải</a:t>
            </a:r>
            <a:endParaRPr lang="en-US" sz="2165" dirty="0"/>
          </a:p>
        </p:txBody>
      </p:sp>
      <p:sp>
        <p:nvSpPr>
          <p:cNvPr id="17" name="Text 13"/>
          <p:cNvSpPr/>
          <p:nvPr/>
        </p:nvSpPr>
        <p:spPr>
          <a:xfrm>
            <a:off x="522089" y="4397278"/>
            <a:ext cx="4432083" cy="703898"/>
          </a:xfrm>
          <a:prstGeom prst="rect">
            <a:avLst/>
          </a:prstGeom>
          <a:noFill/>
          <a:ln/>
        </p:spPr>
        <p:txBody>
          <a:bodyPr wrap="square" rtlCol="0" anchor="t"/>
          <a:lstStyle/>
          <a:p>
            <a:pPr marL="0" indent="0" algn="l">
              <a:lnSpc>
                <a:spcPts val="2772"/>
              </a:lnSpc>
              <a:buNone/>
            </a:pPr>
            <a:r>
              <a:rPr lang="en-US" sz="1732" dirty="0">
                <a:solidFill>
                  <a:srgbClr val="3B4E4E"/>
                </a:solidFill>
                <a:latin typeface="Overpass" pitchFamily="34" charset="0"/>
                <a:ea typeface="Overpass" pitchFamily="34" charset="-122"/>
                <a:cs typeface="Overpass" pitchFamily="34" charset="-120"/>
              </a:rPr>
              <a:t>Sử dụng thuật toán tham lam, </a:t>
            </a:r>
            <a:r>
              <a:rPr lang="en-US" sz="1732" dirty="0" err="1">
                <a:solidFill>
                  <a:srgbClr val="3B4E4E"/>
                </a:solidFill>
                <a:latin typeface="Overpass" pitchFamily="34" charset="0"/>
                <a:ea typeface="Overpass" pitchFamily="34" charset="-122"/>
                <a:cs typeface="Overpass" pitchFamily="34" charset="-120"/>
              </a:rPr>
              <a:t>chọn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sự</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kiện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kết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thúc</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sớm</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hơn</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nếu</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cùng</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thời</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điểm</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bắt</a:t>
            </a:r>
            <a:r>
              <a:rPr lang="en-US" sz="1732" dirty="0">
                <a:solidFill>
                  <a:srgbClr val="3B4E4E"/>
                </a:solidFill>
                <a:latin typeface="Overpass" pitchFamily="34" charset="0"/>
                <a:ea typeface="Overpass" pitchFamily="34" charset="-122"/>
                <a:cs typeface="Overpass" pitchFamily="34" charset="-120"/>
              </a:rPr>
              <a:t> </a:t>
            </a:r>
            <a:r>
              <a:rPr lang="en-US" sz="1732" dirty="0" err="1">
                <a:solidFill>
                  <a:srgbClr val="3B4E4E"/>
                </a:solidFill>
                <a:latin typeface="Overpass" pitchFamily="34" charset="0"/>
                <a:ea typeface="Overpass" pitchFamily="34" charset="-122"/>
                <a:cs typeface="Overpass" pitchFamily="34" charset="-120"/>
              </a:rPr>
              <a:t>đầu</a:t>
            </a:r>
            <a:r>
              <a:rPr lang="en-US" sz="1732" dirty="0">
                <a:solidFill>
                  <a:srgbClr val="3B4E4E"/>
                </a:solidFill>
                <a:latin typeface="Overpass" pitchFamily="34" charset="0"/>
                <a:ea typeface="Overpass" pitchFamily="34" charset="-122"/>
                <a:cs typeface="Overpass" pitchFamily="34" charset="-120"/>
              </a:rPr>
              <a:t>.</a:t>
            </a:r>
            <a:endParaRPr lang="en-US" sz="1732" dirty="0"/>
          </a:p>
        </p:txBody>
      </p:sp>
      <p:pic>
        <p:nvPicPr>
          <p:cNvPr id="24" name="Picture 23">
            <a:extLst>
              <a:ext uri="{FF2B5EF4-FFF2-40B4-BE49-F238E27FC236}">
                <a16:creationId xmlns:a16="http://schemas.microsoft.com/office/drawing/2014/main" id="{A42B18C9-4574-CAC8-E0B7-095D96B8A0F7}"/>
              </a:ext>
            </a:extLst>
          </p:cNvPr>
          <p:cNvPicPr>
            <a:picLocks noChangeAspect="1"/>
          </p:cNvPicPr>
          <p:nvPr/>
        </p:nvPicPr>
        <p:blipFill>
          <a:blip r:embed="rId4"/>
          <a:stretch>
            <a:fillRect/>
          </a:stretch>
        </p:blipFill>
        <p:spPr>
          <a:xfrm>
            <a:off x="5819532" y="1101421"/>
            <a:ext cx="8642037" cy="6903096"/>
          </a:xfrm>
          <a:prstGeom prst="rect">
            <a:avLst/>
          </a:prstGeom>
        </p:spPr>
      </p:pic>
    </p:spTree>
    <p:extLst>
      <p:ext uri="{BB962C8B-B14F-4D97-AF65-F5344CB8AC3E}">
        <p14:creationId xmlns:p14="http://schemas.microsoft.com/office/powerpoint/2010/main" val="2600311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F3C698-7D27-EA2F-625A-3D9875837552}"/>
              </a:ext>
            </a:extLst>
          </p:cNvPr>
          <p:cNvPicPr>
            <a:picLocks noChangeAspect="1"/>
          </p:cNvPicPr>
          <p:nvPr/>
        </p:nvPicPr>
        <p:blipFill>
          <a:blip r:embed="rId2"/>
          <a:stretch>
            <a:fillRect/>
          </a:stretch>
        </p:blipFill>
        <p:spPr>
          <a:xfrm>
            <a:off x="263768" y="1530270"/>
            <a:ext cx="5240216" cy="5621407"/>
          </a:xfrm>
          <a:prstGeom prst="rect">
            <a:avLst/>
          </a:prstGeom>
        </p:spPr>
      </p:pic>
      <p:pic>
        <p:nvPicPr>
          <p:cNvPr id="3" name="Picture 2">
            <a:extLst>
              <a:ext uri="{FF2B5EF4-FFF2-40B4-BE49-F238E27FC236}">
                <a16:creationId xmlns:a16="http://schemas.microsoft.com/office/drawing/2014/main" id="{6C67ACFA-8A1E-2BF8-4495-1931B923DA77}"/>
              </a:ext>
            </a:extLst>
          </p:cNvPr>
          <p:cNvPicPr>
            <a:picLocks noChangeAspect="1"/>
          </p:cNvPicPr>
          <p:nvPr/>
        </p:nvPicPr>
        <p:blipFill>
          <a:blip r:embed="rId3"/>
          <a:stretch>
            <a:fillRect/>
          </a:stretch>
        </p:blipFill>
        <p:spPr>
          <a:xfrm>
            <a:off x="5081954" y="1304096"/>
            <a:ext cx="5996354" cy="5395234"/>
          </a:xfrm>
          <a:prstGeom prst="rect">
            <a:avLst/>
          </a:prstGeom>
        </p:spPr>
      </p:pic>
      <p:pic>
        <p:nvPicPr>
          <p:cNvPr id="4" name="Picture 3">
            <a:extLst>
              <a:ext uri="{FF2B5EF4-FFF2-40B4-BE49-F238E27FC236}">
                <a16:creationId xmlns:a16="http://schemas.microsoft.com/office/drawing/2014/main" id="{C1778149-E0EE-0884-2991-C2D59977458A}"/>
              </a:ext>
            </a:extLst>
          </p:cNvPr>
          <p:cNvPicPr>
            <a:picLocks noChangeAspect="1"/>
          </p:cNvPicPr>
          <p:nvPr/>
        </p:nvPicPr>
        <p:blipFill>
          <a:blip r:embed="rId4"/>
          <a:stretch>
            <a:fillRect/>
          </a:stretch>
        </p:blipFill>
        <p:spPr>
          <a:xfrm>
            <a:off x="9864969" y="1052964"/>
            <a:ext cx="4484078" cy="5149458"/>
          </a:xfrm>
          <a:prstGeom prst="rect">
            <a:avLst/>
          </a:prstGeom>
        </p:spPr>
      </p:pic>
      <p:sp>
        <p:nvSpPr>
          <p:cNvPr id="6" name="TextBox 5">
            <a:extLst>
              <a:ext uri="{FF2B5EF4-FFF2-40B4-BE49-F238E27FC236}">
                <a16:creationId xmlns:a16="http://schemas.microsoft.com/office/drawing/2014/main" id="{8CB3B4DF-AAD7-641D-FBB9-412B051F80E1}"/>
              </a:ext>
            </a:extLst>
          </p:cNvPr>
          <p:cNvSpPr txBox="1"/>
          <p:nvPr/>
        </p:nvSpPr>
        <p:spPr>
          <a:xfrm>
            <a:off x="1055078" y="234877"/>
            <a:ext cx="13293969" cy="470000"/>
          </a:xfrm>
          <a:prstGeom prst="rect">
            <a:avLst/>
          </a:prstGeom>
          <a:noFill/>
        </p:spPr>
        <p:txBody>
          <a:bodyPr wrap="square">
            <a:spAutoFit/>
          </a:bodyPr>
          <a:lstStyle/>
          <a:p>
            <a:pPr marL="0" indent="0" algn="l">
              <a:lnSpc>
                <a:spcPts val="2772"/>
              </a:lnSpc>
              <a:buNone/>
            </a:pPr>
            <a:r>
              <a:rPr lang="en-US" sz="3200" b="1" dirty="0" err="1">
                <a:solidFill>
                  <a:srgbClr val="FF0000"/>
                </a:solidFill>
                <a:latin typeface="Overpass" pitchFamily="34" charset="0"/>
                <a:ea typeface="Overpass" pitchFamily="34" charset="-122"/>
                <a:cs typeface="Overpass" pitchFamily="34" charset="-120"/>
              </a:rPr>
              <a:t>Bài</a:t>
            </a:r>
            <a:r>
              <a:rPr lang="en-US" sz="3200" b="1" dirty="0">
                <a:solidFill>
                  <a:srgbClr val="FF0000"/>
                </a:solidFill>
                <a:latin typeface="Overpass" pitchFamily="34" charset="0"/>
                <a:ea typeface="Overpass" pitchFamily="34" charset="-122"/>
                <a:cs typeface="Overpass" pitchFamily="34" charset="-120"/>
              </a:rPr>
              <a:t> 3. </a:t>
            </a:r>
            <a:r>
              <a:rPr lang="en-US" sz="3200" b="1" dirty="0" err="1">
                <a:solidFill>
                  <a:srgbClr val="FF0000"/>
                </a:solidFill>
                <a:latin typeface="Overpass" pitchFamily="34" charset="0"/>
                <a:ea typeface="Overpass" pitchFamily="34" charset="-122"/>
                <a:cs typeface="Overpass" pitchFamily="34" charset="-120"/>
              </a:rPr>
              <a:t>Trả</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lại</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số</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tiền</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cần</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thiết</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bằng</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cách</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sử</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dụng</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số</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lượng</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đồng</a:t>
            </a:r>
            <a:r>
              <a:rPr lang="en-US" sz="3200" b="1" dirty="0">
                <a:solidFill>
                  <a:srgbClr val="FF0000"/>
                </a:solidFill>
                <a:latin typeface="Overpass" pitchFamily="34" charset="0"/>
                <a:ea typeface="Overpass" pitchFamily="34" charset="-122"/>
                <a:cs typeface="Overpass" pitchFamily="34" charset="-120"/>
              </a:rPr>
              <a:t> xu </a:t>
            </a:r>
            <a:r>
              <a:rPr lang="en-US" sz="3200" b="1" dirty="0" err="1">
                <a:solidFill>
                  <a:srgbClr val="FF0000"/>
                </a:solidFill>
                <a:latin typeface="Overpass" pitchFamily="34" charset="0"/>
                <a:ea typeface="Overpass" pitchFamily="34" charset="-122"/>
                <a:cs typeface="Overpass" pitchFamily="34" charset="-120"/>
              </a:rPr>
              <a:t>ít</a:t>
            </a:r>
            <a:r>
              <a:rPr lang="en-US" sz="3200" b="1" dirty="0">
                <a:solidFill>
                  <a:srgbClr val="FF0000"/>
                </a:solidFill>
                <a:latin typeface="Overpass" pitchFamily="34" charset="0"/>
                <a:ea typeface="Overpass" pitchFamily="34" charset="-122"/>
                <a:cs typeface="Overpass" pitchFamily="34" charset="-120"/>
              </a:rPr>
              <a:t> </a:t>
            </a:r>
            <a:r>
              <a:rPr lang="en-US" sz="3200" b="1" dirty="0" err="1">
                <a:solidFill>
                  <a:srgbClr val="FF0000"/>
                </a:solidFill>
                <a:latin typeface="Overpass" pitchFamily="34" charset="0"/>
                <a:ea typeface="Overpass" pitchFamily="34" charset="-122"/>
                <a:cs typeface="Overpass" pitchFamily="34" charset="-120"/>
              </a:rPr>
              <a:t>nhất</a:t>
            </a:r>
            <a:r>
              <a:rPr lang="en-US" sz="3200" b="1" dirty="0">
                <a:solidFill>
                  <a:srgbClr val="FF0000"/>
                </a:solidFill>
                <a:latin typeface="Overpass" pitchFamily="34" charset="0"/>
                <a:ea typeface="Overpass" pitchFamily="34" charset="-122"/>
                <a:cs typeface="Overpass" pitchFamily="34" charset="-120"/>
              </a:rPr>
              <a:t>.</a:t>
            </a:r>
            <a:endParaRPr lang="en-US" sz="3200" b="1" dirty="0">
              <a:solidFill>
                <a:srgbClr val="FF0000"/>
              </a:solidFill>
            </a:endParaRPr>
          </a:p>
        </p:txBody>
      </p:sp>
    </p:spTree>
    <p:extLst>
      <p:ext uri="{BB962C8B-B14F-4D97-AF65-F5344CB8AC3E}">
        <p14:creationId xmlns:p14="http://schemas.microsoft.com/office/powerpoint/2010/main" val="15087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6905" y="-91440"/>
            <a:ext cx="14630400" cy="8229600"/>
          </a:xfrm>
          <a:prstGeom prst="rect">
            <a:avLst/>
          </a:prstGeom>
          <a:solidFill>
            <a:srgbClr val="FFFDE6"/>
          </a:solidFill>
          <a:ln/>
        </p:spPr>
      </p:sp>
      <p:sp>
        <p:nvSpPr>
          <p:cNvPr id="4" name="Text 2"/>
          <p:cNvSpPr/>
          <p:nvPr/>
        </p:nvSpPr>
        <p:spPr>
          <a:xfrm>
            <a:off x="864037" y="2203013"/>
            <a:ext cx="10022443" cy="771525"/>
          </a:xfrm>
          <a:prstGeom prst="rect">
            <a:avLst/>
          </a:prstGeom>
          <a:noFill/>
          <a:ln/>
        </p:spPr>
        <p:txBody>
          <a:bodyPr wrap="none" rtlCol="0" anchor="t"/>
          <a:lstStyle/>
          <a:p>
            <a:pPr marL="0" indent="0">
              <a:lnSpc>
                <a:spcPts val="6075"/>
              </a:lnSpc>
              <a:buNone/>
            </a:pPr>
            <a:r>
              <a:rPr lang="en-US" sz="4860" b="1" dirty="0" err="1">
                <a:solidFill>
                  <a:srgbClr val="233939"/>
                </a:solidFill>
                <a:latin typeface="Syne" pitchFamily="34" charset="0"/>
                <a:ea typeface="Syne" pitchFamily="34" charset="-122"/>
                <a:cs typeface="Syne" pitchFamily="34" charset="-120"/>
              </a:rPr>
              <a:t>Bài</a:t>
            </a:r>
            <a:r>
              <a:rPr lang="en-US" sz="4860" b="1" dirty="0">
                <a:solidFill>
                  <a:srgbClr val="233939"/>
                </a:solidFill>
                <a:latin typeface="Syne" pitchFamily="34" charset="0"/>
                <a:ea typeface="Syne" pitchFamily="34" charset="-122"/>
                <a:cs typeface="Syne" pitchFamily="34" charset="-120"/>
              </a:rPr>
              <a:t> 4. </a:t>
            </a:r>
            <a:r>
              <a:rPr lang="en-US" sz="4860" b="1" dirty="0" err="1">
                <a:solidFill>
                  <a:srgbClr val="233939"/>
                </a:solidFill>
                <a:latin typeface="Syne" pitchFamily="34" charset="0"/>
                <a:ea typeface="Syne" pitchFamily="34" charset="-122"/>
                <a:cs typeface="Syne" pitchFamily="34" charset="-120"/>
              </a:rPr>
              <a:t>Bài</a:t>
            </a:r>
            <a:r>
              <a:rPr lang="en-US" sz="4860" b="1" dirty="0">
                <a:solidFill>
                  <a:srgbClr val="233939"/>
                </a:solidFill>
                <a:latin typeface="Syne" pitchFamily="34" charset="0"/>
                <a:ea typeface="Syne" pitchFamily="34" charset="-122"/>
                <a:cs typeface="Syne" pitchFamily="34" charset="-120"/>
              </a:rPr>
              <a:t> toán Knapsack phân tách</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Mục tiêu</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Chọn một tập con các mặt hàng sao cho tổng giá trị là lớn nhất mà tổng trọng lượng không vượt quá giới hạn.</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Cách giải</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Sử dụng thuật toán tham lam, chọn các mặt hàng dựa trên tỷ lệ giá trị/trọng lượng, ưu tiên các mặt hàng có tỷ lệ cao hơn.</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Hạn chế</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Thuật toán tham lam không thể giải quyết bài toán 0/1 Knapsack hoàn toàn đúng, nhưng nếu có thể phân tách, nó vẫn có thể được sử dụng.</a:t>
            </a:r>
            <a:endParaRPr lang="en-US" sz="1944"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7FC157-4D35-E7B9-7BF0-F317F84411F8}"/>
              </a:ext>
            </a:extLst>
          </p:cNvPr>
          <p:cNvPicPr>
            <a:picLocks noChangeAspect="1"/>
          </p:cNvPicPr>
          <p:nvPr/>
        </p:nvPicPr>
        <p:blipFill>
          <a:blip r:embed="rId2"/>
          <a:stretch>
            <a:fillRect/>
          </a:stretch>
        </p:blipFill>
        <p:spPr>
          <a:xfrm>
            <a:off x="0" y="222122"/>
            <a:ext cx="6840415" cy="7363326"/>
          </a:xfrm>
          <a:prstGeom prst="rect">
            <a:avLst/>
          </a:prstGeom>
        </p:spPr>
      </p:pic>
      <p:pic>
        <p:nvPicPr>
          <p:cNvPr id="3" name="Picture 2">
            <a:extLst>
              <a:ext uri="{FF2B5EF4-FFF2-40B4-BE49-F238E27FC236}">
                <a16:creationId xmlns:a16="http://schemas.microsoft.com/office/drawing/2014/main" id="{8A6282FF-EA71-2DB2-1D24-53EBFBF877FD}"/>
              </a:ext>
            </a:extLst>
          </p:cNvPr>
          <p:cNvPicPr>
            <a:picLocks noChangeAspect="1"/>
          </p:cNvPicPr>
          <p:nvPr/>
        </p:nvPicPr>
        <p:blipFill>
          <a:blip r:embed="rId3"/>
          <a:stretch>
            <a:fillRect/>
          </a:stretch>
        </p:blipFill>
        <p:spPr>
          <a:xfrm>
            <a:off x="7455877" y="368712"/>
            <a:ext cx="6840415" cy="7070146"/>
          </a:xfrm>
          <a:prstGeom prst="rect">
            <a:avLst/>
          </a:prstGeom>
        </p:spPr>
      </p:pic>
    </p:spTree>
    <p:extLst>
      <p:ext uri="{BB962C8B-B14F-4D97-AF65-F5344CB8AC3E}">
        <p14:creationId xmlns:p14="http://schemas.microsoft.com/office/powerpoint/2010/main" val="76897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B04E7-AC17-0194-8047-8FB703AC6B83}"/>
              </a:ext>
            </a:extLst>
          </p:cNvPr>
          <p:cNvPicPr>
            <a:picLocks noChangeAspect="1"/>
          </p:cNvPicPr>
          <p:nvPr/>
        </p:nvPicPr>
        <p:blipFill>
          <a:blip r:embed="rId2"/>
          <a:stretch>
            <a:fillRect/>
          </a:stretch>
        </p:blipFill>
        <p:spPr>
          <a:xfrm>
            <a:off x="2303585" y="281354"/>
            <a:ext cx="10555234" cy="7403123"/>
          </a:xfrm>
          <a:prstGeom prst="rect">
            <a:avLst/>
          </a:prstGeom>
        </p:spPr>
      </p:pic>
    </p:spTree>
    <p:extLst>
      <p:ext uri="{BB962C8B-B14F-4D97-AF65-F5344CB8AC3E}">
        <p14:creationId xmlns:p14="http://schemas.microsoft.com/office/powerpoint/2010/main" val="158166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753786" y="695920"/>
            <a:ext cx="4767784" cy="1345883"/>
          </a:xfrm>
          <a:prstGeom prst="rect">
            <a:avLst/>
          </a:prstGeom>
          <a:noFill/>
          <a:ln/>
        </p:spPr>
        <p:txBody>
          <a:bodyPr wrap="square" rtlCol="0" anchor="t"/>
          <a:lstStyle/>
          <a:p>
            <a:pPr marL="0" indent="0">
              <a:lnSpc>
                <a:spcPts val="5300"/>
              </a:lnSpc>
              <a:buNone/>
            </a:pPr>
            <a:r>
              <a:rPr lang="en-US" sz="4240" b="1" dirty="0" err="1">
                <a:solidFill>
                  <a:srgbClr val="233939"/>
                </a:solidFill>
                <a:latin typeface="Syne" pitchFamily="34" charset="0"/>
                <a:ea typeface="Syne" pitchFamily="34" charset="-122"/>
                <a:cs typeface="Syne" pitchFamily="34" charset="-120"/>
              </a:rPr>
              <a:t>Bài</a:t>
            </a:r>
            <a:r>
              <a:rPr lang="en-US" sz="4240" b="1" dirty="0">
                <a:solidFill>
                  <a:srgbClr val="233939"/>
                </a:solidFill>
                <a:latin typeface="Syne" pitchFamily="34" charset="0"/>
                <a:ea typeface="Syne" pitchFamily="34" charset="-122"/>
                <a:cs typeface="Syne" pitchFamily="34" charset="-120"/>
              </a:rPr>
              <a:t> 5. </a:t>
            </a:r>
            <a:r>
              <a:rPr lang="en-US" sz="4240" b="1" dirty="0" err="1">
                <a:solidFill>
                  <a:srgbClr val="233939"/>
                </a:solidFill>
                <a:latin typeface="Syne" pitchFamily="34" charset="0"/>
                <a:ea typeface="Syne" pitchFamily="34" charset="-122"/>
                <a:cs typeface="Syne" pitchFamily="34" charset="-120"/>
              </a:rPr>
              <a:t>Bài</a:t>
            </a:r>
            <a:r>
              <a:rPr lang="en-US" sz="4240" b="1" dirty="0">
                <a:solidFill>
                  <a:srgbClr val="233939"/>
                </a:solidFill>
                <a:latin typeface="Syne" pitchFamily="34" charset="0"/>
                <a:ea typeface="Syne" pitchFamily="34" charset="-122"/>
                <a:cs typeface="Syne" pitchFamily="34" charset="-120"/>
              </a:rPr>
              <a:t> toán lựa chọn công việc</a:t>
            </a:r>
            <a:endParaRPr lang="en-US" sz="4240" dirty="0"/>
          </a:p>
        </p:txBody>
      </p:sp>
      <p:pic>
        <p:nvPicPr>
          <p:cNvPr id="7" name="Image 2" descr="preencoded.png"/>
          <p:cNvPicPr>
            <a:picLocks noChangeAspect="1"/>
          </p:cNvPicPr>
          <p:nvPr/>
        </p:nvPicPr>
        <p:blipFill>
          <a:blip r:embed="rId4"/>
          <a:stretch>
            <a:fillRect/>
          </a:stretch>
        </p:blipFill>
        <p:spPr>
          <a:xfrm>
            <a:off x="753785" y="2364819"/>
            <a:ext cx="1076801" cy="1722953"/>
          </a:xfrm>
          <a:prstGeom prst="rect">
            <a:avLst/>
          </a:prstGeom>
        </p:spPr>
      </p:pic>
      <p:sp>
        <p:nvSpPr>
          <p:cNvPr id="8" name="Text 3"/>
          <p:cNvSpPr/>
          <p:nvPr/>
        </p:nvSpPr>
        <p:spPr>
          <a:xfrm>
            <a:off x="2153603" y="2580084"/>
            <a:ext cx="2692122" cy="336471"/>
          </a:xfrm>
          <a:prstGeom prst="rect">
            <a:avLst/>
          </a:prstGeom>
          <a:noFill/>
          <a:ln/>
        </p:spPr>
        <p:txBody>
          <a:bodyPr wrap="none" rtlCol="0" anchor="t"/>
          <a:lstStyle/>
          <a:p>
            <a:pPr marL="0" indent="0" algn="l">
              <a:lnSpc>
                <a:spcPts val="2650"/>
              </a:lnSpc>
              <a:buNone/>
            </a:pPr>
            <a:r>
              <a:rPr lang="en-US" sz="2120" b="1" dirty="0">
                <a:solidFill>
                  <a:srgbClr val="3B4E4E"/>
                </a:solidFill>
                <a:latin typeface="Syne" pitchFamily="34" charset="0"/>
                <a:ea typeface="Syne" pitchFamily="34" charset="-122"/>
                <a:cs typeface="Syne" pitchFamily="34" charset="-120"/>
              </a:rPr>
              <a:t>Mục tiêu</a:t>
            </a:r>
            <a:endParaRPr lang="en-US" sz="2120" dirty="0"/>
          </a:p>
        </p:txBody>
      </p:sp>
      <p:sp>
        <p:nvSpPr>
          <p:cNvPr id="9" name="Text 4"/>
          <p:cNvSpPr/>
          <p:nvPr/>
        </p:nvSpPr>
        <p:spPr>
          <a:xfrm>
            <a:off x="2153603" y="3045738"/>
            <a:ext cx="3975257" cy="689134"/>
          </a:xfrm>
          <a:prstGeom prst="rect">
            <a:avLst/>
          </a:prstGeom>
          <a:noFill/>
          <a:ln/>
        </p:spPr>
        <p:txBody>
          <a:bodyPr wrap="square" rtlCol="0" anchor="t"/>
          <a:lstStyle/>
          <a:p>
            <a:pPr marL="0" indent="0" algn="l">
              <a:lnSpc>
                <a:spcPts val="2713"/>
              </a:lnSpc>
              <a:buNone/>
            </a:pPr>
            <a:r>
              <a:rPr lang="en-US" sz="1696" dirty="0">
                <a:solidFill>
                  <a:srgbClr val="3B4E4E"/>
                </a:solidFill>
                <a:latin typeface="Overpass" pitchFamily="34" charset="0"/>
                <a:ea typeface="Overpass" pitchFamily="34" charset="-122"/>
                <a:cs typeface="Overpass" pitchFamily="34" charset="-120"/>
              </a:rPr>
              <a:t>Sắp xếp công việc sao cho số công việc hoàn thành là tối đa và không bị trùng lặp.</a:t>
            </a:r>
            <a:endParaRPr lang="en-US" sz="1696" dirty="0"/>
          </a:p>
        </p:txBody>
      </p:sp>
      <p:pic>
        <p:nvPicPr>
          <p:cNvPr id="10" name="Image 3" descr="preencoded.png"/>
          <p:cNvPicPr>
            <a:picLocks noChangeAspect="1"/>
          </p:cNvPicPr>
          <p:nvPr/>
        </p:nvPicPr>
        <p:blipFill>
          <a:blip r:embed="rId5"/>
          <a:stretch>
            <a:fillRect/>
          </a:stretch>
        </p:blipFill>
        <p:spPr>
          <a:xfrm>
            <a:off x="753785" y="4087773"/>
            <a:ext cx="1076801" cy="1722953"/>
          </a:xfrm>
          <a:prstGeom prst="rect">
            <a:avLst/>
          </a:prstGeom>
        </p:spPr>
      </p:pic>
      <p:sp>
        <p:nvSpPr>
          <p:cNvPr id="11" name="Text 5"/>
          <p:cNvSpPr/>
          <p:nvPr/>
        </p:nvSpPr>
        <p:spPr>
          <a:xfrm>
            <a:off x="2153603" y="4303038"/>
            <a:ext cx="2692122" cy="336471"/>
          </a:xfrm>
          <a:prstGeom prst="rect">
            <a:avLst/>
          </a:prstGeom>
          <a:noFill/>
          <a:ln/>
        </p:spPr>
        <p:txBody>
          <a:bodyPr wrap="none" rtlCol="0" anchor="t"/>
          <a:lstStyle/>
          <a:p>
            <a:pPr marL="0" indent="0" algn="l">
              <a:lnSpc>
                <a:spcPts val="2650"/>
              </a:lnSpc>
              <a:buNone/>
            </a:pPr>
            <a:r>
              <a:rPr lang="en-US" sz="2120" b="1" dirty="0">
                <a:solidFill>
                  <a:srgbClr val="3B4E4E"/>
                </a:solidFill>
                <a:latin typeface="Syne" pitchFamily="34" charset="0"/>
                <a:ea typeface="Syne" pitchFamily="34" charset="-122"/>
                <a:cs typeface="Syne" pitchFamily="34" charset="-120"/>
              </a:rPr>
              <a:t>Cách giải</a:t>
            </a:r>
            <a:endParaRPr lang="en-US" sz="2120" dirty="0"/>
          </a:p>
        </p:txBody>
      </p:sp>
      <p:sp>
        <p:nvSpPr>
          <p:cNvPr id="12" name="Text 6"/>
          <p:cNvSpPr/>
          <p:nvPr/>
        </p:nvSpPr>
        <p:spPr>
          <a:xfrm>
            <a:off x="2153603" y="4768691"/>
            <a:ext cx="4124105" cy="689134"/>
          </a:xfrm>
          <a:prstGeom prst="rect">
            <a:avLst/>
          </a:prstGeom>
          <a:noFill/>
          <a:ln/>
        </p:spPr>
        <p:txBody>
          <a:bodyPr wrap="square" rtlCol="0" anchor="t"/>
          <a:lstStyle/>
          <a:p>
            <a:pPr marL="0" indent="0" algn="l">
              <a:lnSpc>
                <a:spcPts val="2713"/>
              </a:lnSpc>
              <a:buNone/>
            </a:pPr>
            <a:r>
              <a:rPr lang="en-US" sz="1696" dirty="0">
                <a:solidFill>
                  <a:srgbClr val="3B4E4E"/>
                </a:solidFill>
                <a:latin typeface="Overpass" pitchFamily="34" charset="0"/>
                <a:ea typeface="Overpass" pitchFamily="34" charset="-122"/>
                <a:cs typeface="Overpass" pitchFamily="34" charset="-120"/>
              </a:rPr>
              <a:t>Sử dụng thuật toán tham lam, sắp xếp công việc theo lợi nhuận giảm dần và đặt công việc vào khoảng thời gian trống gần nhất.</a:t>
            </a:r>
            <a:endParaRPr lang="en-US" sz="1696" dirty="0"/>
          </a:p>
        </p:txBody>
      </p:sp>
      <p:pic>
        <p:nvPicPr>
          <p:cNvPr id="13" name="Image 4" descr="preencoded.png"/>
          <p:cNvPicPr>
            <a:picLocks noChangeAspect="1"/>
          </p:cNvPicPr>
          <p:nvPr/>
        </p:nvPicPr>
        <p:blipFill>
          <a:blip r:embed="rId6"/>
          <a:stretch>
            <a:fillRect/>
          </a:stretch>
        </p:blipFill>
        <p:spPr>
          <a:xfrm>
            <a:off x="753785" y="5810726"/>
            <a:ext cx="1076801" cy="1722953"/>
          </a:xfrm>
          <a:prstGeom prst="rect">
            <a:avLst/>
          </a:prstGeom>
        </p:spPr>
      </p:pic>
      <p:sp>
        <p:nvSpPr>
          <p:cNvPr id="14" name="Text 7"/>
          <p:cNvSpPr/>
          <p:nvPr/>
        </p:nvSpPr>
        <p:spPr>
          <a:xfrm>
            <a:off x="2153603" y="6025991"/>
            <a:ext cx="2692122" cy="336471"/>
          </a:xfrm>
          <a:prstGeom prst="rect">
            <a:avLst/>
          </a:prstGeom>
          <a:noFill/>
          <a:ln/>
        </p:spPr>
        <p:txBody>
          <a:bodyPr wrap="none" rtlCol="0" anchor="t"/>
          <a:lstStyle/>
          <a:p>
            <a:pPr marL="0" indent="0" algn="l">
              <a:lnSpc>
                <a:spcPts val="2650"/>
              </a:lnSpc>
              <a:buNone/>
            </a:pPr>
            <a:r>
              <a:rPr lang="en-US" sz="2120" b="1" dirty="0">
                <a:solidFill>
                  <a:srgbClr val="3B4E4E"/>
                </a:solidFill>
                <a:latin typeface="Syne" pitchFamily="34" charset="0"/>
                <a:ea typeface="Syne" pitchFamily="34" charset="-122"/>
                <a:cs typeface="Syne" pitchFamily="34" charset="-120"/>
              </a:rPr>
              <a:t>Ưu điểm</a:t>
            </a:r>
            <a:endParaRPr lang="en-US" sz="2120" dirty="0"/>
          </a:p>
        </p:txBody>
      </p:sp>
      <p:sp>
        <p:nvSpPr>
          <p:cNvPr id="15" name="Text 8"/>
          <p:cNvSpPr/>
          <p:nvPr/>
        </p:nvSpPr>
        <p:spPr>
          <a:xfrm>
            <a:off x="2153604" y="6491645"/>
            <a:ext cx="3737242" cy="689134"/>
          </a:xfrm>
          <a:prstGeom prst="rect">
            <a:avLst/>
          </a:prstGeom>
          <a:noFill/>
          <a:ln/>
        </p:spPr>
        <p:txBody>
          <a:bodyPr wrap="square" rtlCol="0" anchor="t"/>
          <a:lstStyle/>
          <a:p>
            <a:pPr marL="0" indent="0" algn="l">
              <a:lnSpc>
                <a:spcPts val="2713"/>
              </a:lnSpc>
              <a:buNone/>
            </a:pPr>
            <a:r>
              <a:rPr lang="en-US" sz="1696" dirty="0">
                <a:solidFill>
                  <a:srgbClr val="3B4E4E"/>
                </a:solidFill>
                <a:latin typeface="Overpass" pitchFamily="34" charset="0"/>
                <a:ea typeface="Overpass" pitchFamily="34" charset="-122"/>
                <a:cs typeface="Overpass" pitchFamily="34" charset="-120"/>
              </a:rPr>
              <a:t>Thuật toán tham lam có thể giải quyết bài toán lựa chọn công việc một cách hiệu quả.</a:t>
            </a:r>
            <a:endParaRPr lang="en-US" sz="1696" dirty="0"/>
          </a:p>
        </p:txBody>
      </p:sp>
      <p:pic>
        <p:nvPicPr>
          <p:cNvPr id="16" name="Image 5"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pic>
        <p:nvPicPr>
          <p:cNvPr id="19" name="Picture 18">
            <a:extLst>
              <a:ext uri="{FF2B5EF4-FFF2-40B4-BE49-F238E27FC236}">
                <a16:creationId xmlns:a16="http://schemas.microsoft.com/office/drawing/2014/main" id="{B6D2F237-3C57-57D3-F79C-B3B8926D2AF2}"/>
              </a:ext>
            </a:extLst>
          </p:cNvPr>
          <p:cNvPicPr>
            <a:picLocks noChangeAspect="1"/>
          </p:cNvPicPr>
          <p:nvPr/>
        </p:nvPicPr>
        <p:blipFill>
          <a:blip r:embed="rId9"/>
          <a:stretch>
            <a:fillRect/>
          </a:stretch>
        </p:blipFill>
        <p:spPr>
          <a:xfrm>
            <a:off x="6451877" y="364409"/>
            <a:ext cx="7772400" cy="60517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502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418</Words>
  <Application>Microsoft Macintosh PowerPoint</Application>
  <PresentationFormat>Custom</PresentationFormat>
  <Paragraphs>39</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Overpass</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Lương Thị Lụa</cp:lastModifiedBy>
  <cp:revision>4</cp:revision>
  <dcterms:created xsi:type="dcterms:W3CDTF">2024-08-07T08:08:40Z</dcterms:created>
  <dcterms:modified xsi:type="dcterms:W3CDTF">2024-08-08T00:13:58Z</dcterms:modified>
</cp:coreProperties>
</file>